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312" r:id="rId4"/>
    <p:sldId id="300" r:id="rId5"/>
    <p:sldId id="318" r:id="rId6"/>
    <p:sldId id="316" r:id="rId7"/>
    <p:sldId id="311" r:id="rId8"/>
    <p:sldId id="309" r:id="rId9"/>
    <p:sldId id="297" r:id="rId10"/>
    <p:sldId id="299" r:id="rId11"/>
    <p:sldId id="317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Gramstad" initials="EG" lastIdx="1" clrIdx="0">
    <p:extLst>
      <p:ext uri="{19B8F6BF-5375-455C-9EA6-DF929625EA0E}">
        <p15:presenceInfo xmlns:p15="http://schemas.microsoft.com/office/powerpoint/2012/main" userId="Erin Gramst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Calculated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  <c:pt idx="5">
                  <c:v>25-26</c:v>
                </c:pt>
                <c:pt idx="6">
                  <c:v>26-27</c:v>
                </c:pt>
                <c:pt idx="7">
                  <c:v>27-28</c:v>
                </c:pt>
                <c:pt idx="8">
                  <c:v>28-29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2.73</c:v>
                </c:pt>
                <c:pt idx="1">
                  <c:v>-0.34</c:v>
                </c:pt>
                <c:pt idx="2">
                  <c:v>6.55</c:v>
                </c:pt>
                <c:pt idx="3">
                  <c:v>4.5599999999999996</c:v>
                </c:pt>
                <c:pt idx="4">
                  <c:v>4.5999999999999996</c:v>
                </c:pt>
                <c:pt idx="5">
                  <c:v>6.8</c:v>
                </c:pt>
                <c:pt idx="6">
                  <c:v>4.5</c:v>
                </c:pt>
                <c:pt idx="7">
                  <c:v>4</c:v>
                </c:pt>
                <c:pt idx="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B-4FD4-9A6D-94D73327C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Proposed/Projected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1.4230561023622105E-2"/>
                  <c:y val="3.2097746549105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B7-4FF1-AD3A-CD7A5B7FA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  <c:pt idx="5">
                  <c:v>25-26</c:v>
                </c:pt>
                <c:pt idx="6">
                  <c:v>26-27</c:v>
                </c:pt>
                <c:pt idx="7">
                  <c:v>27-28</c:v>
                </c:pt>
                <c:pt idx="8">
                  <c:v>28-29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2.73</c:v>
                </c:pt>
                <c:pt idx="1">
                  <c:v>-0.34</c:v>
                </c:pt>
                <c:pt idx="2">
                  <c:v>1.95</c:v>
                </c:pt>
                <c:pt idx="3">
                  <c:v>2</c:v>
                </c:pt>
                <c:pt idx="4">
                  <c:v>4.59</c:v>
                </c:pt>
                <c:pt idx="5">
                  <c:v>4.8</c:v>
                </c:pt>
                <c:pt idx="6">
                  <c:v>4.5</c:v>
                </c:pt>
                <c:pt idx="7">
                  <c:v>4</c:v>
                </c:pt>
                <c:pt idx="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AB-4FD4-9A6D-94D73327C0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49746543"/>
        <c:axId val="849742383"/>
      </c:lineChart>
      <c:catAx>
        <c:axId val="84974654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42383"/>
        <c:crosses val="autoZero"/>
        <c:auto val="1"/>
        <c:lblAlgn val="ctr"/>
        <c:lblOffset val="100"/>
        <c:noMultiLvlLbl val="0"/>
      </c:catAx>
      <c:valAx>
        <c:axId val="84974238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12T09:06:14.654" idx="1">
    <p:pos x="6255" y="83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8513-B94E-4A03-8F05-497420E46A6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9804-0435-4853-9FA3-83A49966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5AAC-54DA-45A3-9043-96941ED596F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7538-6445-4396-8E1E-42FDAF62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2% Levy = $111,027</a:t>
            </a:r>
          </a:p>
          <a:p>
            <a:pPr algn="ctr"/>
            <a:r>
              <a:rPr lang="en-US" dirty="0" smtClean="0"/>
              <a:t>Total Current collectable Levy as Calculated = $5,931,439 1% of the levy = $55,513</a:t>
            </a:r>
          </a:p>
          <a:p>
            <a:pPr algn="ctr"/>
            <a:r>
              <a:rPr lang="en-US" dirty="0" smtClean="0"/>
              <a:t>6.5% = $360,837 Or total Levy of $5,912,174</a:t>
            </a:r>
          </a:p>
          <a:p>
            <a:pPr algn="ctr"/>
            <a:r>
              <a:rPr lang="en-US" dirty="0" smtClean="0"/>
              <a:t>5.5% = $305,324 Or total Levy of $5,856,661</a:t>
            </a:r>
          </a:p>
          <a:p>
            <a:pPr algn="ctr"/>
            <a:r>
              <a:rPr lang="en-US" dirty="0" smtClean="0"/>
              <a:t>4.5% = $249,810 Or total Levy of $5,801,147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7538-6445-4396-8E1E-42FDAF624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0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2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3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9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1F00-229E-444E-9368-C8795895BBF6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DB3F-A938-47B7-BA69-2FBDECFC9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CC0000"/>
            </a:gs>
            <a:gs pos="100000">
              <a:schemeClr val="accent3">
                <a:lumMod val="45000"/>
                <a:lumOff val="55000"/>
              </a:schemeClr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19" y="1006454"/>
            <a:ext cx="11093822" cy="73958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Oxford Academy &amp; Central School District</a:t>
            </a:r>
            <a:endParaRPr lang="en-US" sz="48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665" y="1368383"/>
            <a:ext cx="9144000" cy="215289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US" sz="3200" dirty="0" smtClean="0">
              <a:latin typeface="Baskerville Old Face" panose="02020602080505020303" pitchFamily="18" charset="0"/>
            </a:endParaRP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Annual Budget Information</a:t>
            </a:r>
            <a:endParaRPr lang="en-US" sz="3200" dirty="0">
              <a:latin typeface="Baskerville Old Face" panose="02020602080505020303" pitchFamily="18" charset="0"/>
            </a:endParaRP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 July 1, 2025 – June 30, 2026</a:t>
            </a:r>
          </a:p>
          <a:p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50" y="3188676"/>
            <a:ext cx="3231160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2160" y="2047352"/>
            <a:ext cx="3406975" cy="3032207"/>
          </a:xfrm>
          <a:prstGeom prst="rect">
            <a:avLst/>
          </a:prstGeom>
          <a:ln>
            <a:noFill/>
          </a:ln>
          <a:effectLst>
            <a:reflection blurRad="76200" stA="48000" endPos="30000" dir="5400000" sy="-100000" algn="bl" rotWithShape="0"/>
            <a:softEdge rad="6350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Important </a:t>
            </a:r>
            <a:r>
              <a:rPr lang="en-US" b="1" dirty="0" smtClean="0">
                <a:latin typeface="Baskerville Old Face" panose="02020602080505020303" pitchFamily="18" charset="0"/>
              </a:rPr>
              <a:t>Dates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88786"/>
              </p:ext>
            </p:extLst>
          </p:nvPr>
        </p:nvGraphicFramePr>
        <p:xfrm>
          <a:off x="401520" y="2047351"/>
          <a:ext cx="9551372" cy="4039939"/>
        </p:xfrm>
        <a:graphic>
          <a:graphicData uri="http://schemas.openxmlformats.org/drawingml/2006/table">
            <a:tbl>
              <a:tblPr/>
              <a:tblGrid>
                <a:gridCol w="9551372">
                  <a:extLst>
                    <a:ext uri="{9D8B030D-6E8A-4147-A177-3AD203B41FA5}">
                      <a16:colId xmlns:a16="http://schemas.microsoft.com/office/drawing/2014/main" val="592457986"/>
                    </a:ext>
                  </a:extLst>
                </a:gridCol>
              </a:tblGrid>
              <a:tr h="40399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trike="sng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4/16/25 – Approve 2025-2026 Budget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strike="sng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trike="sng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4/16/25 – BOCES Budget and BOE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strike="sng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trike="sng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4/25/25 – Budget Newsletter mailed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5/13/25 – Annual Budget Information and BOE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5/20/25 – Budget Vote, 12(noon)-8 pm, HS Media Center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55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3"/>
            <a:ext cx="12192000" cy="68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60"/>
            <a:ext cx="12192000" cy="1325563"/>
          </a:xfr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What does this budget provide Oxford?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0390" y="1913324"/>
            <a:ext cx="5047194" cy="4765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Maintain and Enhance UPK-12 student learning through personalized learning initiatives including college courses and various program opportunities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r>
              <a:rPr lang="en-US" sz="2100" smtClean="0"/>
              <a:t>Maintain UPK-12 </a:t>
            </a:r>
            <a:r>
              <a:rPr lang="en-US" sz="2100" dirty="0" smtClean="0"/>
              <a:t>Student Intervention Programs and Special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r>
              <a:rPr lang="en-US" sz="2100" dirty="0" smtClean="0"/>
              <a:t>Expanding on Summer Reading and Math Programs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r>
              <a:rPr lang="en-US" sz="2100" dirty="0" smtClean="0"/>
              <a:t>Enhanced opportunities with the Digital Fabrication Lab and establish expansion of program into the secondary level.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r>
              <a:rPr lang="en-US" sz="2000" dirty="0" smtClean="0"/>
              <a:t>Allowable reserves for unanticipated future expenses are provided for.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endParaRPr lang="en-US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465" t="-1" r="15738" b="5"/>
          <a:stretch/>
        </p:blipFill>
        <p:spPr>
          <a:xfrm>
            <a:off x="6579909" y="2681796"/>
            <a:ext cx="4826524" cy="3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1449"/>
            <a:ext cx="11887200" cy="17489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Current Fiscal Year 24-25 Tax Levy = $5,551,337</a:t>
            </a:r>
          </a:p>
          <a:p>
            <a:pPr marL="0" indent="0" algn="ctr">
              <a:buNone/>
            </a:pPr>
            <a:r>
              <a:rPr lang="en-US" dirty="0"/>
              <a:t>Current Levy Calculation = 6.80% or $</a:t>
            </a:r>
            <a:r>
              <a:rPr lang="en-US" dirty="0" smtClean="0"/>
              <a:t>380,102</a:t>
            </a:r>
          </a:p>
          <a:p>
            <a:pPr marL="0" indent="0" algn="ctr">
              <a:buNone/>
            </a:pPr>
            <a:r>
              <a:rPr lang="en-US" dirty="0" smtClean="0"/>
              <a:t>LEVY for Vote = 4.80% or $266,506 </a:t>
            </a:r>
          </a:p>
          <a:p>
            <a:pPr marL="0" indent="0" algn="ctr">
              <a:buNone/>
            </a:pPr>
            <a:r>
              <a:rPr lang="en-US" dirty="0" smtClean="0"/>
              <a:t>25-26 Tax Levy = $5,817,883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Baskerville Old Face" panose="02020602080505020303" pitchFamily="18" charset="0"/>
              </a:rPr>
              <a:t>Anticipated Tax Levy for Oxford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3148612"/>
            <a:ext cx="3950563" cy="263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19" y="3148612"/>
            <a:ext cx="3946864" cy="2960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43" y="4039339"/>
            <a:ext cx="3988292" cy="26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051669"/>
              </p:ext>
            </p:extLst>
          </p:nvPr>
        </p:nvGraphicFramePr>
        <p:xfrm>
          <a:off x="524756" y="2312125"/>
          <a:ext cx="11142486" cy="3405449"/>
        </p:xfrm>
        <a:graphic>
          <a:graphicData uri="http://schemas.openxmlformats.org/drawingml/2006/table">
            <a:tbl>
              <a:tblPr/>
              <a:tblGrid>
                <a:gridCol w="3285406">
                  <a:extLst>
                    <a:ext uri="{9D8B030D-6E8A-4147-A177-3AD203B41FA5}">
                      <a16:colId xmlns:a16="http://schemas.microsoft.com/office/drawing/2014/main" val="1636934055"/>
                    </a:ext>
                  </a:extLst>
                </a:gridCol>
                <a:gridCol w="1300473">
                  <a:extLst>
                    <a:ext uri="{9D8B030D-6E8A-4147-A177-3AD203B41FA5}">
                      <a16:colId xmlns:a16="http://schemas.microsoft.com/office/drawing/2014/main" val="2672623596"/>
                    </a:ext>
                  </a:extLst>
                </a:gridCol>
                <a:gridCol w="1334696">
                  <a:extLst>
                    <a:ext uri="{9D8B030D-6E8A-4147-A177-3AD203B41FA5}">
                      <a16:colId xmlns:a16="http://schemas.microsoft.com/office/drawing/2014/main" val="2828360992"/>
                    </a:ext>
                  </a:extLst>
                </a:gridCol>
                <a:gridCol w="1309029">
                  <a:extLst>
                    <a:ext uri="{9D8B030D-6E8A-4147-A177-3AD203B41FA5}">
                      <a16:colId xmlns:a16="http://schemas.microsoft.com/office/drawing/2014/main" val="2893154582"/>
                    </a:ext>
                  </a:extLst>
                </a:gridCol>
                <a:gridCol w="1340348">
                  <a:extLst>
                    <a:ext uri="{9D8B030D-6E8A-4147-A177-3AD203B41FA5}">
                      <a16:colId xmlns:a16="http://schemas.microsoft.com/office/drawing/2014/main" val="3967956037"/>
                    </a:ext>
                  </a:extLst>
                </a:gridCol>
                <a:gridCol w="1286267">
                  <a:extLst>
                    <a:ext uri="{9D8B030D-6E8A-4147-A177-3AD203B41FA5}">
                      <a16:colId xmlns:a16="http://schemas.microsoft.com/office/drawing/2014/main" val="1594580579"/>
                    </a:ext>
                  </a:extLst>
                </a:gridCol>
                <a:gridCol w="1286267">
                  <a:extLst>
                    <a:ext uri="{9D8B030D-6E8A-4147-A177-3AD203B41FA5}">
                      <a16:colId xmlns:a16="http://schemas.microsoft.com/office/drawing/2014/main" val="591214763"/>
                    </a:ext>
                  </a:extLst>
                </a:gridCol>
              </a:tblGrid>
              <a:tr h="374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 PROPERTY TAX ITEMS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2022-2023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2023-2024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2024-2025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2025-2026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349306"/>
                  </a:ext>
                </a:extLst>
              </a:tr>
              <a:tr h="52418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Budget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Budget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490780"/>
                  </a:ext>
                </a:extLst>
              </a:tr>
              <a:tr h="257932">
                <a:tc>
                  <a:txBody>
                    <a:bodyPr/>
                    <a:lstStyle/>
                    <a:p>
                      <a:pPr algn="l" rtl="0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287583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 PROPERTY TAXES BUDGET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4,289,160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4,290,417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4,359,930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4,584,924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4,829,698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5,061,558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525741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 TAX RELIEF REIMBURSEMENTS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819,199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800,743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830,463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711,588</a:t>
                      </a:r>
                    </a:p>
                    <a:p>
                      <a:pPr algn="ctr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721,679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756,325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05946"/>
                  </a:ext>
                </a:extLst>
              </a:tr>
              <a:tr h="257932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9704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REAL PROPERTY TAX ITEMS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5,108,359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5,091,160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5,190,393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5,296,512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5,551,377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5,817,883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65430"/>
                  </a:ext>
                </a:extLst>
              </a:tr>
              <a:tr h="257932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01325"/>
                  </a:ext>
                </a:extLst>
              </a:tr>
              <a:tr h="240445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2.73%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4.80%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9378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Oxford Academy &amp; Central School District School Tax Levy History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Oxford Academy &amp; Central School District School Tax Levy History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77907041"/>
              </p:ext>
            </p:extLst>
          </p:nvPr>
        </p:nvGraphicFramePr>
        <p:xfrm>
          <a:off x="1801181" y="132556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5643" y="4673600"/>
            <a:ext cx="329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 year Average = 2.62% to voters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6 year Average = 4.15% Calculated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gradFill flip="none" rotWithShape="1"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2025-2026</a:t>
            </a:r>
            <a:br>
              <a:rPr lang="en-US" b="1" dirty="0" smtClean="0">
                <a:latin typeface="Baskerville Old Face" panose="02020602080505020303" pitchFamily="18" charset="0"/>
              </a:rPr>
            </a:br>
            <a:r>
              <a:rPr lang="en-US" b="1" dirty="0" smtClean="0">
                <a:latin typeface="Baskerville Old Face" panose="02020602080505020303" pitchFamily="18" charset="0"/>
              </a:rPr>
              <a:t> Revenue Projection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62974"/>
              </p:ext>
            </p:extLst>
          </p:nvPr>
        </p:nvGraphicFramePr>
        <p:xfrm>
          <a:off x="867416" y="1882654"/>
          <a:ext cx="10522553" cy="4520069"/>
        </p:xfrm>
        <a:graphic>
          <a:graphicData uri="http://schemas.openxmlformats.org/drawingml/2006/table">
            <a:tbl>
              <a:tblPr/>
              <a:tblGrid>
                <a:gridCol w="290856">
                  <a:extLst>
                    <a:ext uri="{9D8B030D-6E8A-4147-A177-3AD203B41FA5}">
                      <a16:colId xmlns:a16="http://schemas.microsoft.com/office/drawing/2014/main" val="1951213101"/>
                    </a:ext>
                  </a:extLst>
                </a:gridCol>
                <a:gridCol w="3605639">
                  <a:extLst>
                    <a:ext uri="{9D8B030D-6E8A-4147-A177-3AD203B41FA5}">
                      <a16:colId xmlns:a16="http://schemas.microsoft.com/office/drawing/2014/main" val="41379520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6940673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1754929444"/>
                    </a:ext>
                  </a:extLst>
                </a:gridCol>
                <a:gridCol w="1309511">
                  <a:extLst>
                    <a:ext uri="{9D8B030D-6E8A-4147-A177-3AD203B41FA5}">
                      <a16:colId xmlns:a16="http://schemas.microsoft.com/office/drawing/2014/main" val="3211901531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1143610103"/>
                    </a:ext>
                  </a:extLst>
                </a:gridCol>
                <a:gridCol w="1108402">
                  <a:extLst>
                    <a:ext uri="{9D8B030D-6E8A-4147-A177-3AD203B41FA5}">
                      <a16:colId xmlns:a16="http://schemas.microsoft.com/office/drawing/2014/main" val="2291163454"/>
                    </a:ext>
                  </a:extLst>
                </a:gridCol>
              </a:tblGrid>
              <a:tr h="253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2025-2026  Revenues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591497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122667"/>
                  </a:ext>
                </a:extLst>
              </a:tr>
              <a:tr h="2767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2024-2025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2025-2026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2025-2026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24-25 to 25-26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22864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Updated State Budget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58703"/>
                  </a:ext>
                </a:extLst>
              </a:tr>
              <a:tr h="253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Sources of Funds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51084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</a:rPr>
                        <a:t>Total Miscellaneous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$241,344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$360,242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$360,242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$118,898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49.27%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44684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319127"/>
                  </a:ext>
                </a:extLst>
              </a:tr>
              <a:tr h="253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State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174897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</a:rPr>
                        <a:t>Total State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$17,042,599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$17,610,654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$17,481,128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$438,529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2.57%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469976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508577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effectLst/>
                          <a:latin typeface="Arial" panose="020B0604020202020204" pitchFamily="34" charset="0"/>
                        </a:rPr>
                        <a:t>Total Federal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$100,000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$100,000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0.0%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06216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9041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</a:rPr>
                        <a:t>Total Fund 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Balance/Reserves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$750,000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$143,992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$273,518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-$476,482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-63.53%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252248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089676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effectLst/>
                          <a:latin typeface="Arial" panose="020B0604020202020204" pitchFamily="34" charset="0"/>
                        </a:rPr>
                        <a:t>Total Real Property Tax Items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$5,551,377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$5,817,883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$5,817,883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$266,506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4.80%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62296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804795"/>
                  </a:ext>
                </a:extLst>
              </a:tr>
              <a:tr h="253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 Estimated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$23,685,320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$24,032,771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$24,032,771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$347,451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1.47%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78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3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767"/>
              </p:ext>
            </p:extLst>
          </p:nvPr>
        </p:nvGraphicFramePr>
        <p:xfrm>
          <a:off x="1324633" y="1744404"/>
          <a:ext cx="9825719" cy="4279326"/>
        </p:xfrm>
        <a:graphic>
          <a:graphicData uri="http://schemas.openxmlformats.org/drawingml/2006/table">
            <a:tbl>
              <a:tblPr/>
              <a:tblGrid>
                <a:gridCol w="305068">
                  <a:extLst>
                    <a:ext uri="{9D8B030D-6E8A-4147-A177-3AD203B41FA5}">
                      <a16:colId xmlns:a16="http://schemas.microsoft.com/office/drawing/2014/main" val="517213455"/>
                    </a:ext>
                  </a:extLst>
                </a:gridCol>
                <a:gridCol w="4461613">
                  <a:extLst>
                    <a:ext uri="{9D8B030D-6E8A-4147-A177-3AD203B41FA5}">
                      <a16:colId xmlns:a16="http://schemas.microsoft.com/office/drawing/2014/main" val="2249604466"/>
                    </a:ext>
                  </a:extLst>
                </a:gridCol>
                <a:gridCol w="1309248">
                  <a:extLst>
                    <a:ext uri="{9D8B030D-6E8A-4147-A177-3AD203B41FA5}">
                      <a16:colId xmlns:a16="http://schemas.microsoft.com/office/drawing/2014/main" val="3461745472"/>
                    </a:ext>
                  </a:extLst>
                </a:gridCol>
                <a:gridCol w="1309248">
                  <a:extLst>
                    <a:ext uri="{9D8B030D-6E8A-4147-A177-3AD203B41FA5}">
                      <a16:colId xmlns:a16="http://schemas.microsoft.com/office/drawing/2014/main" val="4187073002"/>
                    </a:ext>
                  </a:extLst>
                </a:gridCol>
                <a:gridCol w="1220271">
                  <a:extLst>
                    <a:ext uri="{9D8B030D-6E8A-4147-A177-3AD203B41FA5}">
                      <a16:colId xmlns:a16="http://schemas.microsoft.com/office/drawing/2014/main" val="56911831"/>
                    </a:ext>
                  </a:extLst>
                </a:gridCol>
                <a:gridCol w="1220271">
                  <a:extLst>
                    <a:ext uri="{9D8B030D-6E8A-4147-A177-3AD203B41FA5}">
                      <a16:colId xmlns:a16="http://schemas.microsoft.com/office/drawing/2014/main" val="2076758188"/>
                    </a:ext>
                  </a:extLst>
                </a:gridCol>
              </a:tblGrid>
              <a:tr h="46485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2025-2026 Expenditures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99642"/>
                  </a:ext>
                </a:extLst>
              </a:tr>
              <a:tr h="46485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2024-2025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2025-2026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Percent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609586"/>
                  </a:ext>
                </a:extLst>
              </a:tr>
              <a:tr h="47851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35920"/>
                  </a:ext>
                </a:extLst>
              </a:tr>
              <a:tr h="47851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81150"/>
                  </a:ext>
                </a:extLst>
              </a:tr>
              <a:tr h="4785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 Administrative Component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$2,763,042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$2,806,319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$43,277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1.57%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047349"/>
                  </a:ext>
                </a:extLst>
              </a:tr>
              <a:tr h="4785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 Program Component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$17,781,938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$17,789,723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$7,785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0.04%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376158"/>
                  </a:ext>
                </a:extLst>
              </a:tr>
              <a:tr h="4785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 Capital Component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$3,140,340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$3,436,729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$296,389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9.44%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96433"/>
                  </a:ext>
                </a:extLst>
              </a:tr>
              <a:tr h="47851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919943"/>
                  </a:ext>
                </a:extLst>
              </a:tr>
              <a:tr h="47851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$23,685,320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$24,032,771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$347,451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1.47%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0645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2025-26</a:t>
            </a:r>
            <a:br>
              <a:rPr lang="en-US" b="1" dirty="0" smtClean="0">
                <a:latin typeface="Baskerville Old Face" panose="02020602080505020303" pitchFamily="18" charset="0"/>
              </a:rPr>
            </a:br>
            <a:r>
              <a:rPr lang="en-US" b="1" dirty="0" smtClean="0">
                <a:latin typeface="Baskerville Old Face" panose="02020602080505020303" pitchFamily="18" charset="0"/>
              </a:rPr>
              <a:t> Expenditure Projection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1728"/>
          </a:xfr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Baskerville Old Face" panose="02020602080505020303" pitchFamily="18" charset="0"/>
              </a:rPr>
              <a:t>Oxford Academy and Central School District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911938"/>
              </p:ext>
            </p:extLst>
          </p:nvPr>
        </p:nvGraphicFramePr>
        <p:xfrm>
          <a:off x="388918" y="1520446"/>
          <a:ext cx="6223347" cy="5248111"/>
        </p:xfrm>
        <a:graphic>
          <a:graphicData uri="http://schemas.openxmlformats.org/drawingml/2006/table">
            <a:tbl>
              <a:tblPr/>
              <a:tblGrid>
                <a:gridCol w="1531457">
                  <a:extLst>
                    <a:ext uri="{9D8B030D-6E8A-4147-A177-3AD203B41FA5}">
                      <a16:colId xmlns:a16="http://schemas.microsoft.com/office/drawing/2014/main" val="2430556280"/>
                    </a:ext>
                  </a:extLst>
                </a:gridCol>
                <a:gridCol w="256386">
                  <a:extLst>
                    <a:ext uri="{9D8B030D-6E8A-4147-A177-3AD203B41FA5}">
                      <a16:colId xmlns:a16="http://schemas.microsoft.com/office/drawing/2014/main" val="1438259274"/>
                    </a:ext>
                  </a:extLst>
                </a:gridCol>
                <a:gridCol w="1214193">
                  <a:extLst>
                    <a:ext uri="{9D8B030D-6E8A-4147-A177-3AD203B41FA5}">
                      <a16:colId xmlns:a16="http://schemas.microsoft.com/office/drawing/2014/main" val="85387307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852006886"/>
                    </a:ext>
                  </a:extLst>
                </a:gridCol>
                <a:gridCol w="560716">
                  <a:extLst>
                    <a:ext uri="{9D8B030D-6E8A-4147-A177-3AD203B41FA5}">
                      <a16:colId xmlns:a16="http://schemas.microsoft.com/office/drawing/2014/main" val="1622323647"/>
                    </a:ext>
                  </a:extLst>
                </a:gridCol>
                <a:gridCol w="1218108">
                  <a:extLst>
                    <a:ext uri="{9D8B030D-6E8A-4147-A177-3AD203B41FA5}">
                      <a16:colId xmlns:a16="http://schemas.microsoft.com/office/drawing/2014/main" val="1489470330"/>
                    </a:ext>
                  </a:extLst>
                </a:gridCol>
                <a:gridCol w="1385585">
                  <a:extLst>
                    <a:ext uri="{9D8B030D-6E8A-4147-A177-3AD203B41FA5}">
                      <a16:colId xmlns:a16="http://schemas.microsoft.com/office/drawing/2014/main" val="2674284297"/>
                    </a:ext>
                  </a:extLst>
                </a:gridCol>
                <a:gridCol w="31502">
                  <a:extLst>
                    <a:ext uri="{9D8B030D-6E8A-4147-A177-3AD203B41FA5}">
                      <a16:colId xmlns:a16="http://schemas.microsoft.com/office/drawing/2014/main" val="3204191761"/>
                    </a:ext>
                  </a:extLst>
                </a:gridCol>
              </a:tblGrid>
              <a:tr h="509913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Significant known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factors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 of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January 2025: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89792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15270"/>
                  </a:ext>
                </a:extLst>
              </a:tr>
              <a:tr h="421473">
                <a:tc gridSpan="4">
                  <a:txBody>
                    <a:bodyPr/>
                    <a:lstStyle/>
                    <a:p>
                      <a:pPr algn="l" fontAlgn="t"/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Assumptions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912093"/>
                  </a:ext>
                </a:extLst>
              </a:tr>
              <a:tr h="394370">
                <a:tc gridSpan="4">
                  <a:txBody>
                    <a:bodyPr/>
                    <a:lstStyle/>
                    <a:p>
                      <a:pPr algn="l" fontAlgn="t"/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 Budget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401"/>
                  </a:ext>
                </a:extLst>
              </a:tr>
              <a:tr h="42147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BOCES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Budget Increase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1444"/>
                  </a:ext>
                </a:extLst>
              </a:tr>
              <a:tr h="4471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Rate of Inflation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030127"/>
                  </a:ext>
                </a:extLst>
              </a:tr>
              <a:tr h="343438">
                <a:tc gridSpan="2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980168"/>
                  </a:ext>
                </a:extLst>
              </a:tr>
              <a:tr h="267119">
                <a:tc rowSpan="2" gridSpan="4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 Aid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sng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5.89</a:t>
                      </a:r>
                      <a:r>
                        <a:rPr lang="en-US" sz="1400" b="1" i="0" u="none" strike="sng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94117"/>
                  </a:ext>
                </a:extLst>
              </a:tr>
              <a:tr h="267119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35604"/>
                  </a:ext>
                </a:extLst>
              </a:tr>
              <a:tr h="70995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 Insurance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Increase</a:t>
                      </a:r>
                    </a:p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7.75%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78104"/>
                  </a:ext>
                </a:extLst>
              </a:tr>
              <a:tr h="111543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ERS Rate – Tier 4 – 23 Members</a:t>
                      </a:r>
                    </a:p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Rate – Tier 6 – 44 Members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TRS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19.60%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12.80%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Employer contribution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478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65" y="2319000"/>
            <a:ext cx="5193438" cy="38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01004"/>
              </p:ext>
            </p:extLst>
          </p:nvPr>
        </p:nvGraphicFramePr>
        <p:xfrm>
          <a:off x="839649" y="1549285"/>
          <a:ext cx="10883164" cy="5158224"/>
        </p:xfrm>
        <a:graphic>
          <a:graphicData uri="http://schemas.openxmlformats.org/drawingml/2006/table">
            <a:tbl>
              <a:tblPr/>
              <a:tblGrid>
                <a:gridCol w="3792043">
                  <a:extLst>
                    <a:ext uri="{9D8B030D-6E8A-4147-A177-3AD203B41FA5}">
                      <a16:colId xmlns:a16="http://schemas.microsoft.com/office/drawing/2014/main" val="2913892539"/>
                    </a:ext>
                  </a:extLst>
                </a:gridCol>
                <a:gridCol w="644647">
                  <a:extLst>
                    <a:ext uri="{9D8B030D-6E8A-4147-A177-3AD203B41FA5}">
                      <a16:colId xmlns:a16="http://schemas.microsoft.com/office/drawing/2014/main" val="3147413845"/>
                    </a:ext>
                  </a:extLst>
                </a:gridCol>
                <a:gridCol w="644647">
                  <a:extLst>
                    <a:ext uri="{9D8B030D-6E8A-4147-A177-3AD203B41FA5}">
                      <a16:colId xmlns:a16="http://schemas.microsoft.com/office/drawing/2014/main" val="595465284"/>
                    </a:ext>
                  </a:extLst>
                </a:gridCol>
                <a:gridCol w="644647">
                  <a:extLst>
                    <a:ext uri="{9D8B030D-6E8A-4147-A177-3AD203B41FA5}">
                      <a16:colId xmlns:a16="http://schemas.microsoft.com/office/drawing/2014/main" val="2458628969"/>
                    </a:ext>
                  </a:extLst>
                </a:gridCol>
                <a:gridCol w="657289">
                  <a:extLst>
                    <a:ext uri="{9D8B030D-6E8A-4147-A177-3AD203B41FA5}">
                      <a16:colId xmlns:a16="http://schemas.microsoft.com/office/drawing/2014/main" val="4158415054"/>
                    </a:ext>
                  </a:extLst>
                </a:gridCol>
                <a:gridCol w="657289">
                  <a:extLst>
                    <a:ext uri="{9D8B030D-6E8A-4147-A177-3AD203B41FA5}">
                      <a16:colId xmlns:a16="http://schemas.microsoft.com/office/drawing/2014/main" val="1839389407"/>
                    </a:ext>
                  </a:extLst>
                </a:gridCol>
                <a:gridCol w="1921301">
                  <a:extLst>
                    <a:ext uri="{9D8B030D-6E8A-4147-A177-3AD203B41FA5}">
                      <a16:colId xmlns:a16="http://schemas.microsoft.com/office/drawing/2014/main" val="1668307567"/>
                    </a:ext>
                  </a:extLst>
                </a:gridCol>
                <a:gridCol w="1921301">
                  <a:extLst>
                    <a:ext uri="{9D8B030D-6E8A-4147-A177-3AD203B41FA5}">
                      <a16:colId xmlns:a16="http://schemas.microsoft.com/office/drawing/2014/main" val="1376115138"/>
                    </a:ext>
                  </a:extLst>
                </a:gridCol>
              </a:tblGrid>
              <a:tr h="34482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Oxford Academy &amp; Central School District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2024-2025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2025-2026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7238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2025-2026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81857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Account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99472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999833"/>
                  </a:ext>
                </a:extLst>
              </a:tr>
              <a:tr h="248418"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715170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Support Salaries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1,834,008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1,839,874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53352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Instructional Salaries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6,577,259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6,491,862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52625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Equipment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387644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Contractual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438,600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414,350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12415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342,503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423,053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30640"/>
                  </a:ext>
                </a:extLst>
              </a:tr>
              <a:tr h="43475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School Maintenance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197,952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44588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Materials and Supplies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308,050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770881"/>
                  </a:ext>
                </a:extLst>
              </a:tr>
              <a:tr h="43475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Categorical Aided: Textbooks, Software, &amp; Outside Tuition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72,646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211029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BOCES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4,137,955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4,274,431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222670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1,152,032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1,002,437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11581"/>
                  </a:ext>
                </a:extLst>
              </a:tr>
              <a:tr h="43475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Employee Benefits, Health, Retirement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6,509,604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6,507,283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14759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Debt Service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2,070,461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2,415,931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99523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to Other Funds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76542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930038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23,685,320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24,032,771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580809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85000">
                <a:schemeClr val="bg1">
                  <a:lumMod val="75000"/>
                  <a:shade val="67500"/>
                  <a:satMod val="115000"/>
                </a:schemeClr>
              </a:gs>
              <a:gs pos="71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Baskerville Old Face" panose="02020602080505020303" pitchFamily="18" charset="0"/>
              </a:rPr>
              <a:t>Oxford Academy &amp; Central School District Expenditure Type Summary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23772</TotalTime>
  <Words>649</Words>
  <Application>Microsoft Office PowerPoint</Application>
  <PresentationFormat>Widescreen</PresentationFormat>
  <Paragraphs>240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Baskerville Old Face</vt:lpstr>
      <vt:lpstr>Calibri</vt:lpstr>
      <vt:lpstr>Calibri Light</vt:lpstr>
      <vt:lpstr>Times New Roman</vt:lpstr>
      <vt:lpstr>Office Theme</vt:lpstr>
      <vt:lpstr>Oxford Academy &amp; Central School District</vt:lpstr>
      <vt:lpstr>What does this budget provide Oxford?</vt:lpstr>
      <vt:lpstr>PowerPoint Presentation</vt:lpstr>
      <vt:lpstr>PowerPoint Presentation</vt:lpstr>
      <vt:lpstr>PowerPoint Presentation</vt:lpstr>
      <vt:lpstr>2025-2026  Revenue Projection</vt:lpstr>
      <vt:lpstr>PowerPoint Presentation</vt:lpstr>
      <vt:lpstr>Oxford Academy and Central School District</vt:lpstr>
      <vt:lpstr>PowerPoint Presentation</vt:lpstr>
      <vt:lpstr>Important 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Academy &amp; Central School District</dc:title>
  <dc:creator>oacs</dc:creator>
  <cp:lastModifiedBy>Erin Gramstad</cp:lastModifiedBy>
  <cp:revision>334</cp:revision>
  <cp:lastPrinted>2023-05-09T18:23:24Z</cp:lastPrinted>
  <dcterms:created xsi:type="dcterms:W3CDTF">2015-02-18T14:59:10Z</dcterms:created>
  <dcterms:modified xsi:type="dcterms:W3CDTF">2025-05-12T13:24:07Z</dcterms:modified>
</cp:coreProperties>
</file>